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Black" panose="020B0604020202020204" charset="0"/>
      <p:bold r:id="rId29"/>
      <p:boldItalic r:id="rId30"/>
    </p:embeddedFont>
    <p:embeddedFont>
      <p:font typeface="Montserrat Medium" panose="020B0604020202020204" charset="0"/>
      <p:regular r:id="rId31"/>
      <p:bold r:id="rId32"/>
      <p:italic r:id="rId33"/>
      <p:boldItalic r:id="rId34"/>
    </p:embeddedFont>
    <p:embeddedFont>
      <p:font typeface="Montserrat Light" panose="020B0604020202020204" charset="0"/>
      <p:regular r:id="rId35"/>
      <p:bold r:id="rId36"/>
      <p:italic r:id="rId37"/>
      <p:boldItalic r:id="rId38"/>
    </p:embeddedFont>
    <p:embeddedFont>
      <p:font typeface="Montserrat Thin" panose="020B0604020202020204" charset="0"/>
      <p:regular r:id="rId39"/>
      <p:bold r:id="rId40"/>
      <p:italic r:id="rId41"/>
      <p:boldItalic r:id="rId42"/>
    </p:embeddedFont>
    <p:embeddedFont>
      <p:font typeface="Montserrat"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5953" autoAdjust="0"/>
  </p:normalViewPr>
  <p:slideViewPr>
    <p:cSldViewPr snapToGrid="0">
      <p:cViewPr varScale="1">
        <p:scale>
          <a:sx n="82" d="100"/>
          <a:sy n="82" d="100"/>
        </p:scale>
        <p:origin x="15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initial folds.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When compared with an OLS model, the OLS model has a higher R-squared, at the cost of not supporting cross-validation (meaning it only shows what it’s being trained on), being subject to </a:t>
            </a:r>
            <a:r>
              <a:rPr lang="en-US" baseline="0" dirty="0" err="1" smtClean="0"/>
              <a:t>multicollinearity</a:t>
            </a:r>
            <a:r>
              <a:rPr lang="en-US" baseline="0" dirty="0" smtClean="0"/>
              <a:t>, and being subject to overfitting.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regularization techniques</a:t>
            </a:r>
            <a:r>
              <a:rPr lang="en-US" baseline="0" dirty="0" smtClean="0"/>
              <a:t> for the project, each having their own positives and negatives, and each having different model scores. The ultimate goal was to find which model had the highest score across all folds when compared against each other. Regularization models are useful for dealing with </a:t>
            </a:r>
            <a:r>
              <a:rPr lang="en-US" baseline="0" dirty="0" err="1" smtClean="0"/>
              <a:t>multicollinearity</a:t>
            </a:r>
            <a:r>
              <a:rPr lang="en-US" baseline="0" dirty="0" smtClean="0"/>
              <a:t> and work better with more features. The Lasso is notable for its feature selection as it shrinks the coefficients to zero, while the Ridge is notable for evenly distributing the variables as it shrinks coefficients to nearly zero. The Elastic Net is a hybrid of both.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a:t>
            </a:r>
            <a:r>
              <a:rPr lang="en-US" dirty="0" smtClean="0"/>
              <a:t>models begin as the defaults,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Shown is an example of the parameters for the regularization techniques.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We see in the default version of the lasso 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similar to the default model, with the caveat that all values at all folds are superior to the default model. Plus the tuned model as a higher mean as a result.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This instability can possibly be explained by the data set itself, and not actually on the model. The tuned model, on the other hand, visually resembles the Ridge model the most. In fact, the elastic net, when tuned, has the greatest Mean CV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one would probably choose the Elastic over the Ridge in this scenario. It should be noted, depending on if the data is shuffled, the models are pretty much the same, especially considering the difference in score is .0005 points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As trees grow in size, so does the possibility of overfitting. Overfitting is when the test error no longer nears the training error as the model complexity increases. The regression models are designed to attempt to deal with the examples shown, so that the predictions can be more accurate.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0.8863, while the tuned model has a CV score of 0.8864.</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This sequencing allows for greater accuracy, especially on larger data sets.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efficiently, without room for so-called data leakage. The ultimate goal is to create machine learning algorithms based on the transformed data, tune the algorithms as needed, and then provide an analysis of the results. The Ames dataset itself consisted of more direct features like living area, to more generalized features like quality or condition of the houses.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instead of the random forest’s “none”,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highly correlated data sets than others, while other models deal with larger data sets than others. And just because you would choose one of those models, doesn’t necessarily mean that the model in itself is “inferior” because its score was lower, rather, much like parameter tuning, 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regularization models felt like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Even the example prediction for the most “different” model was identical for all three models.</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 Shown is an example of what would happen if the features were set to square root instead of “none” (none being literally the number of features), cutting computation time to that of the gradient boosting, but giving an even worse score.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(that is, using “none” instead of square root), the average importance looks almost visually identical to what the RF presented to us. This results in a lower score, however.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a:t>
            </a:r>
            <a:r>
              <a:rPr lang="en-US" baseline="0" dirty="0" smtClean="0"/>
              <a:t>the primary goal of the project was finding R2 score. While that’s how one would find the best model to work with, you would then have to use the ideal model to actually find results, such as prediction scores, with it. Although mentioned and shown briefly, a comparison between results would have also been beneficial. Additionally</a:t>
            </a:r>
            <a:r>
              <a:rPr lang="en-US" baseline="0" dirty="0" smtClean="0"/>
              <a:t>, as always, other models can be attempted to find either a better overall score, or a better model that </a:t>
            </a:r>
            <a:r>
              <a:rPr lang="en-US" baseline="0" dirty="0" smtClean="0"/>
              <a:t>suits </a:t>
            </a:r>
            <a:r>
              <a:rPr lang="en-US" baseline="0" dirty="0" smtClean="0"/>
              <a:t>our needs. </a:t>
            </a:r>
            <a:r>
              <a:rPr lang="en-US" baseline="0" dirty="0" smtClean="0"/>
              <a:t>Future experimentation with the model and data itself can be changed based on its nature. For example, the models can be based on quintiles based on the neighborhoods, instead of seeing sale prices as </a:t>
            </a:r>
            <a:r>
              <a:rPr lang="en-US" baseline="0" smtClean="0"/>
              <a:t>a total. </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weighted regressions of the two features that had the highest importance in the GB models. Note the very high correlations and </a:t>
            </a:r>
            <a:r>
              <a:rPr lang="en-US" baseline="0" dirty="0" smtClean="0"/>
              <a:t>P-values, going along with the high ranking for importance.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Ordinal variables, like quality, must also be coded to a “least-to-greatest” directory for </a:t>
            </a:r>
            <a:r>
              <a:rPr lang="en-US" baseline="0" dirty="0" err="1" smtClean="0"/>
              <a:t>OrdinalEncoding</a:t>
            </a:r>
            <a:r>
              <a:rPr lang="en-US" baseline="0" dirty="0" smtClean="0"/>
              <a:t> depending on the model used.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a:t>
            </a:r>
            <a:r>
              <a:rPr lang="en-US" baseline="0" dirty="0" smtClean="0"/>
              <a:t>together, </a:t>
            </a:r>
            <a:r>
              <a:rPr lang="en-US" baseline="0" dirty="0" smtClean="0"/>
              <a:t>but transformations are done separately. This is different in a pipeline, where everything is applied to all transformers in a series. This simplifies the coding, avoids errors, and, most importantly, allows for recalling. Observed are the transformations done against each type of variable in one of the models. For example, for numeric, the mean was inputted for all null values, and the values were scaled 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top left one, above ground living area, appears to coincide with linearity). Noticeable are also the variables that are ordinal, where several still maintain that positive trend, such as size of garage in car capacity (middle graph highlighted).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This is telling us are that the correlations are highly affected by </a:t>
            </a:r>
            <a:r>
              <a:rPr lang="en-US" baseline="0" dirty="0" err="1" smtClean="0"/>
              <a:t>multicollinearity</a:t>
            </a:r>
            <a:r>
              <a:rPr lang="en-US" baseline="0" dirty="0" smtClean="0"/>
              <a:t>, which is what machine learning models are supposed to deal with. What it can help with, though, is comparing with the degree of feature importance.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8/16/24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flipV="1">
            <a:off x="-135773" y="489599"/>
            <a:ext cx="5939414" cy="1"/>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599"/>
            <a:ext cx="4497355"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The OLS model, notably, has a higher R-squared, but it doesn’t support cross-validation. This means: inconsistent coefficients, </a:t>
            </a:r>
            <a:r>
              <a:rPr lang="en-US" dirty="0">
                <a:solidFill>
                  <a:schemeClr val="accent3"/>
                </a:solidFill>
                <a:latin typeface="Source Sans Pro"/>
              </a:rPr>
              <a:t>or an inflation of performance through overfitting.</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55" y="1707503"/>
            <a:ext cx="4646646" cy="34359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1811"/>
            <a:ext cx="4497355" cy="2191689"/>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r>
              <a:rPr lang="en-US" dirty="0">
                <a:solidFill>
                  <a:schemeClr val="bg2"/>
                </a:solidFill>
              </a:rPr>
              <a:t>When one or more coefficients are too high, the model’s output becomes sensitive to minor alterations in the input data.</a:t>
            </a:r>
            <a:endParaRPr lang="en-US" dirty="0" smtClean="0">
              <a:solidFill>
                <a:schemeClr val="bg2"/>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Therefore, one has to use regularization techniques that work better with more features, and can deal with the issue of </a:t>
            </a:r>
            <a:r>
              <a:rPr lang="en-US" dirty="0" err="1" smtClean="0">
                <a:solidFill>
                  <a:schemeClr val="accent3"/>
                </a:solidFill>
              </a:rPr>
              <a:t>multicollinearity</a:t>
            </a:r>
            <a:r>
              <a:rPr lang="en-US" smtClean="0">
                <a:solidFill>
                  <a:schemeClr val="accent3"/>
                </a:solidFill>
              </a:rPr>
              <a:t>.</a:t>
            </a:r>
            <a:endParaRPr lang="en-US" dirty="0">
              <a:solidFill>
                <a:schemeClr val="accent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071145245"/>
              </p:ext>
            </p:extLst>
          </p:nvPr>
        </p:nvGraphicFramePr>
        <p:xfrm>
          <a:off x="-3" y="2294839"/>
          <a:ext cx="9144003" cy="2851023"/>
        </p:xfrm>
        <a:graphic>
          <a:graphicData uri="http://schemas.openxmlformats.org/drawingml/2006/table">
            <a:tbl>
              <a:tblPr firstRow="1" bandRow="1">
                <a:tableStyleId>{BC89EF96-8CEA-46FF-86C4-4CE0E7609802}</a:tableStyleId>
              </a:tblPr>
              <a:tblGrid>
                <a:gridCol w="2819600">
                  <a:extLst>
                    <a:ext uri="{9D8B030D-6E8A-4147-A177-3AD203B41FA5}">
                      <a16:colId xmlns:a16="http://schemas.microsoft.com/office/drawing/2014/main" val="1443463280"/>
                    </a:ext>
                  </a:extLst>
                </a:gridCol>
                <a:gridCol w="3276401">
                  <a:extLst>
                    <a:ext uri="{9D8B030D-6E8A-4147-A177-3AD203B41FA5}">
                      <a16:colId xmlns:a16="http://schemas.microsoft.com/office/drawing/2014/main" val="1415959944"/>
                    </a:ext>
                  </a:extLst>
                </a:gridCol>
                <a:gridCol w="3048002">
                  <a:extLst>
                    <a:ext uri="{9D8B030D-6E8A-4147-A177-3AD203B41FA5}">
                      <a16:colId xmlns:a16="http://schemas.microsoft.com/office/drawing/2014/main" val="3246163911"/>
                    </a:ext>
                  </a:extLst>
                </a:gridCol>
              </a:tblGrid>
              <a:tr h="302438">
                <a:tc>
                  <a:txBody>
                    <a:bodyPr/>
                    <a:lstStyle/>
                    <a:p>
                      <a:r>
                        <a:rPr lang="en-US" sz="1300" dirty="0" smtClean="0"/>
                        <a:t>Lasso</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Ridge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Elastic Net</a:t>
                      </a:r>
                    </a:p>
                  </a:txBody>
                  <a:tcPr/>
                </a:tc>
                <a:extLst>
                  <a:ext uri="{0D108BD9-81ED-4DB2-BD59-A6C34878D82A}">
                    <a16:rowId xmlns:a16="http://schemas.microsoft.com/office/drawing/2014/main" val="3047263941"/>
                  </a:ext>
                </a:extLst>
              </a:tr>
              <a:tr h="2546223">
                <a:tc>
                  <a:txBody>
                    <a:bodyPr/>
                    <a:lstStyle/>
                    <a:p>
                      <a:pPr marL="285750" indent="-285750">
                        <a:buFont typeface="Arial" panose="020B0604020202020204" pitchFamily="34" charset="0"/>
                        <a:buChar char="•"/>
                      </a:pPr>
                      <a:r>
                        <a:rPr lang="en-US" sz="1300" dirty="0" smtClean="0"/>
                        <a:t>More effective in situations where subset of features contribute more to the output.</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Ensures features remain</a:t>
                      </a:r>
                      <a:r>
                        <a:rPr lang="en-US" sz="1300" baseline="0" dirty="0" smtClean="0"/>
                        <a:t> small, at the cost of high bias and weak predictive power.</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Lasso selects one variable from a group of highly correlated variables; this can lead to suboptimal performance.</a:t>
                      </a:r>
                      <a:endParaRPr lang="en-US" sz="1300" dirty="0"/>
                    </a:p>
                  </a:txBody>
                  <a:tcPr/>
                </a:tc>
                <a:tc>
                  <a:txBody>
                    <a:bodyPr/>
                    <a:lstStyle/>
                    <a:p>
                      <a:pPr marL="285750" indent="-285750">
                        <a:buFont typeface="Arial" panose="020B0604020202020204" pitchFamily="34" charset="0"/>
                        <a:buChar char="•"/>
                      </a:pPr>
                      <a:r>
                        <a:rPr lang="en-US" sz="1300" dirty="0" smtClean="0"/>
                        <a:t>Ridge’s added</a:t>
                      </a:r>
                      <a:r>
                        <a:rPr lang="en-US" sz="1300" baseline="0" dirty="0" smtClean="0"/>
                        <a:t> penalty term (squared magnitude instead of Lasso’s absolute value) </a:t>
                      </a:r>
                      <a:r>
                        <a:rPr lang="en-US" sz="1400" b="0" i="0" u="none" strike="noStrike" cap="none" dirty="0" smtClean="0">
                          <a:solidFill>
                            <a:schemeClr val="tx1"/>
                          </a:solidFill>
                          <a:effectLst/>
                          <a:latin typeface="+mn-lt"/>
                          <a:ea typeface="+mn-ea"/>
                          <a:cs typeface="+mn-cs"/>
                          <a:sym typeface="Arial"/>
                        </a:rPr>
                        <a:t>to the least squares cost function</a:t>
                      </a:r>
                      <a:r>
                        <a:rPr lang="en-US" sz="1300" baseline="0" dirty="0" smtClean="0"/>
                        <a:t> shrinks the coefficients towards zero, but never at exactly zero like in Lasso. </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Ridge’s even distribution of correlated variables makes it more suited to deal with </a:t>
                      </a:r>
                      <a:r>
                        <a:rPr lang="en-US" sz="1300" baseline="0" dirty="0" err="1" smtClean="0"/>
                        <a:t>multicollinearity</a:t>
                      </a:r>
                      <a:r>
                        <a:rPr lang="en-US" sz="1300" baseline="0" dirty="0" smtClean="0"/>
                        <a:t>, but it does not perform feature selection</a:t>
                      </a:r>
                    </a:p>
                  </a:txBody>
                  <a:tcPr/>
                </a:tc>
                <a:tc>
                  <a:txBody>
                    <a:bodyPr/>
                    <a:lstStyle/>
                    <a:p>
                      <a:pPr marL="285750" indent="-285750">
                        <a:buFont typeface="Arial" panose="020B0604020202020204" pitchFamily="34" charset="0"/>
                        <a:buChar char="•"/>
                      </a:pPr>
                      <a:r>
                        <a:rPr lang="en-US" sz="1300" dirty="0" smtClean="0"/>
                        <a:t>Combination of the Lasso and Ridge, with the addition of an alpha. Selects a subset of predictors that are correlated, but not redundant. </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Computationally expensive due to parameter tuning, and may fail to select relevant features if there are too many predictors. </a:t>
                      </a:r>
                      <a:endParaRPr lang="en-US" sz="1300"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5"/>
            <a:ext cx="6532780" cy="990"/>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flipV="1">
            <a:off x="-156117" y="481111"/>
            <a:ext cx="3925684" cy="1"/>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4200127"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a:t>
            </a:r>
            <a:r>
              <a:rPr lang="en-US" sz="1400" dirty="0" smtClean="0">
                <a:latin typeface="Source Sans Pro"/>
              </a:rPr>
              <a:t>Decision Trees </a:t>
            </a:r>
            <a:r>
              <a:rPr lang="en-US" sz="1400" dirty="0">
                <a:latin typeface="Source Sans Pro"/>
              </a:rPr>
              <a:t>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Decision trees </a:t>
            </a:r>
            <a:r>
              <a:rPr lang="en-US" sz="1400" dirty="0">
                <a:latin typeface="Source Sans Pro"/>
              </a:rPr>
              <a:t>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73" y="490066"/>
            <a:ext cx="2993075" cy="2278025"/>
          </a:xfrm>
          <a:prstGeom prst="rect">
            <a:avLst/>
          </a:prstGeom>
        </p:spPr>
      </p:pic>
      <p:sp>
        <p:nvSpPr>
          <p:cNvPr id="9" name="TextBox 8"/>
          <p:cNvSpPr txBox="1"/>
          <p:nvPr/>
        </p:nvSpPr>
        <p:spPr>
          <a:xfrm>
            <a:off x="3602307" y="3371019"/>
            <a:ext cx="2550366"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when the train error is higher than the test error. This is caused by a sampling bias and substantial differences in the properties of the testing set. </a:t>
            </a:r>
            <a:endParaRPr lang="en-US" dirty="0">
              <a:solidFill>
                <a:schemeClr val="accent3"/>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175" y="2768091"/>
            <a:ext cx="2993075" cy="2375409"/>
          </a:xfrm>
          <a:prstGeom prst="rect">
            <a:avLst/>
          </a:prstGeom>
        </p:spPr>
      </p:pic>
      <p:sp>
        <p:nvSpPr>
          <p:cNvPr id="11" name="TextBox 10"/>
          <p:cNvSpPr txBox="1"/>
          <p:nvPr/>
        </p:nvSpPr>
        <p:spPr>
          <a:xfrm>
            <a:off x="3579809" y="1319199"/>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4356629"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02081" y="498729"/>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9" y="9689"/>
            <a:ext cx="1848969" cy="201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58" y="9689"/>
            <a:ext cx="1881542" cy="20195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 y="2148732"/>
            <a:ext cx="4623762" cy="299476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29" y="2148731"/>
            <a:ext cx="4525672" cy="2985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3043131"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37" y="1576872"/>
            <a:ext cx="5333363" cy="35666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741453" y="1063495"/>
            <a:ext cx="3811756" cy="748635"/>
          </a:xfrm>
          <a:prstGeom prst="rect">
            <a:avLst/>
          </a:prstGeom>
          <a:noFill/>
          <a:ln>
            <a:noFill/>
          </a:ln>
        </p:spPr>
        <p:txBody>
          <a:bodyPr spcFirstLastPara="1" wrap="square" lIns="91425" tIns="91425" rIns="91425" bIns="91425" anchor="ctr" anchorCtr="0">
            <a:noAutofit/>
          </a:bodyPr>
          <a:lstStyle/>
          <a:p>
            <a:pPr lvl="0"/>
            <a:r>
              <a:rPr lang="en-US" b="1" dirty="0">
                <a:latin typeface="Montserrat"/>
                <a:ea typeface="Montserrat"/>
                <a:cs typeface="Montserrat"/>
                <a:sym typeface="Montserrat"/>
              </a:rPr>
              <a:t>Beyond Score: </a:t>
            </a:r>
            <a:r>
              <a:rPr lang="en-US" dirty="0">
                <a:solidFill>
                  <a:schemeClr val="bg2"/>
                </a:solidFill>
                <a:latin typeface="Arial (Body)"/>
                <a:ea typeface="Montserrat"/>
                <a:cs typeface="Montserrat"/>
                <a:sym typeface="Montserrat"/>
              </a:rPr>
              <a:t>The goal of the project was to find the model with the best score. </a:t>
            </a:r>
            <a:r>
              <a:rPr lang="en-US" dirty="0" smtClean="0">
                <a:solidFill>
                  <a:schemeClr val="bg2"/>
                </a:solidFill>
                <a:latin typeface="Arial (Body)"/>
                <a:ea typeface="Montserrat"/>
                <a:cs typeface="Montserrat"/>
                <a:sym typeface="Montserrat"/>
              </a:rPr>
              <a:t>Ideally, one </a:t>
            </a:r>
            <a:r>
              <a:rPr lang="en-US" dirty="0">
                <a:solidFill>
                  <a:schemeClr val="bg2"/>
                </a:solidFill>
                <a:latin typeface="Arial (Body)"/>
                <a:ea typeface="Montserrat"/>
                <a:cs typeface="Montserrat"/>
                <a:sym typeface="Montserrat"/>
              </a:rPr>
              <a:t>would use the models to truly find out the limits of what they’re capable </a:t>
            </a:r>
            <a:r>
              <a:rPr lang="en-US" dirty="0" smtClean="0">
                <a:solidFill>
                  <a:schemeClr val="bg2"/>
                </a:solidFill>
                <a:latin typeface="Arial (Body)"/>
                <a:ea typeface="Montserrat"/>
                <a:cs typeface="Montserrat"/>
                <a:sym typeface="Montserrat"/>
              </a:rPr>
              <a:t>of, and make them more interpretable. </a:t>
            </a:r>
            <a:endParaRPr lang="en-US" sz="1300" b="1" dirty="0">
              <a:latin typeface="Montserrat"/>
              <a:ea typeface="Montserrat"/>
              <a:cs typeface="Montserrat"/>
              <a:sym typeface="Montserrat"/>
            </a:endParaRPr>
          </a:p>
        </p:txBody>
      </p:sp>
      <p:sp>
        <p:nvSpPr>
          <p:cNvPr id="2497" name="Google Shape;2497;p90"/>
          <p:cNvSpPr txBox="1">
            <a:spLocks noGrp="1"/>
          </p:cNvSpPr>
          <p:nvPr>
            <p:ph type="title" idx="4294967295"/>
          </p:nvPr>
        </p:nvSpPr>
        <p:spPr>
          <a:xfrm>
            <a:off x="689887" y="3620711"/>
            <a:ext cx="3795212"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Future Combination: </a:t>
            </a:r>
            <a:r>
              <a:rPr lang="en" sz="1400" dirty="0" smtClean="0">
                <a:solidFill>
                  <a:schemeClr val="accent3"/>
                </a:solidFill>
                <a:latin typeface="Ariel"/>
                <a:ea typeface="Montserrat"/>
                <a:cs typeface="Montserrat"/>
                <a:sym typeface="Montserrat"/>
              </a:rPr>
              <a:t>Many factors are at play, such as the nature of the model. Further experimentation based on the neighborhoods could have been achieved. </a:t>
            </a:r>
            <a:endParaRPr sz="1300" b="1" dirty="0">
              <a:solidFill>
                <a:schemeClr val="accent3"/>
              </a:solidFill>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672754" y="2068247"/>
            <a:ext cx="3827261" cy="418200"/>
          </a:xfrm>
          <a:prstGeom prst="rect">
            <a:avLst/>
          </a:prstGeom>
        </p:spPr>
        <p:txBody>
          <a:bodyPr spcFirstLastPara="1" wrap="square" lIns="91425" tIns="91425" rIns="91425" bIns="91425" anchor="t" anchorCtr="0">
            <a:noAutofit/>
          </a:bodyPr>
          <a:lstStyle/>
          <a:p>
            <a:pPr lvl="0"/>
            <a:r>
              <a:rPr lang="en-US" sz="1400" b="1" dirty="0">
                <a:latin typeface="Montserrat"/>
                <a:ea typeface="Montserrat"/>
                <a:cs typeface="Montserrat"/>
                <a:sym typeface="Montserrat"/>
              </a:rPr>
              <a:t>Other Models: </a:t>
            </a:r>
            <a:r>
              <a:rPr lang="en-US" sz="1400" dirty="0">
                <a:solidFill>
                  <a:schemeClr val="accent3"/>
                </a:solidFill>
                <a:latin typeface="Ariel"/>
                <a:ea typeface="Montserrat"/>
                <a:cs typeface="Montserrat"/>
                <a:sym typeface="Montserrat"/>
              </a:rPr>
              <a:t>Other models can be used to address various issues. This includes classification modeling (</a:t>
            </a:r>
            <a:r>
              <a:rPr lang="en-US" sz="1400" dirty="0" err="1">
                <a:solidFill>
                  <a:schemeClr val="accent3"/>
                </a:solidFill>
                <a:latin typeface="Ariel"/>
                <a:ea typeface="Montserrat"/>
                <a:cs typeface="Montserrat"/>
                <a:sym typeface="Montserrat"/>
              </a:rPr>
              <a:t>regressors</a:t>
            </a:r>
            <a:r>
              <a:rPr lang="en-US" sz="1400" dirty="0">
                <a:solidFill>
                  <a:schemeClr val="accent3"/>
                </a:solidFill>
                <a:latin typeface="Ariel"/>
                <a:ea typeface="Montserrat"/>
                <a:cs typeface="Montserrat"/>
                <a:sym typeface="Montserrat"/>
              </a:rPr>
              <a:t> were used), so-called </a:t>
            </a:r>
            <a:r>
              <a:rPr lang="en-US" sz="1400" dirty="0" err="1">
                <a:solidFill>
                  <a:schemeClr val="accent3"/>
                </a:solidFill>
                <a:latin typeface="Ariel"/>
                <a:ea typeface="Montserrat"/>
                <a:cs typeface="Montserrat"/>
                <a:sym typeface="Montserrat"/>
              </a:rPr>
              <a:t>XGboosting</a:t>
            </a:r>
            <a:r>
              <a:rPr lang="en-US" sz="1400" dirty="0">
                <a:solidFill>
                  <a:schemeClr val="accent3"/>
                </a:solidFill>
                <a:latin typeface="Ariel"/>
                <a:ea typeface="Montserrat"/>
                <a:cs typeface="Montserrat"/>
                <a:sym typeface="Montserrat"/>
              </a:rPr>
              <a:t> and </a:t>
            </a:r>
            <a:r>
              <a:rPr lang="en-US" sz="1400" dirty="0" err="1">
                <a:solidFill>
                  <a:schemeClr val="accent3"/>
                </a:solidFill>
                <a:latin typeface="Ariel"/>
                <a:ea typeface="Montserrat"/>
                <a:cs typeface="Montserrat"/>
                <a:sym typeface="Montserrat"/>
              </a:rPr>
              <a:t>AdaBoosting</a:t>
            </a:r>
            <a:r>
              <a:rPr lang="en-US" sz="1400" dirty="0">
                <a:solidFill>
                  <a:schemeClr val="accent3"/>
                </a:solidFill>
                <a:latin typeface="Ariel"/>
                <a:ea typeface="Montserrat"/>
                <a:cs typeface="Montserrat"/>
                <a:sym typeface="Montserrat"/>
              </a:rPr>
              <a:t>, and bootstrap aggregating. Additionally the parameters can be adjusted. </a:t>
            </a:r>
            <a:endParaRPr lang="en-US" sz="1400" b="1" dirty="0">
              <a:latin typeface="Ariel"/>
              <a:ea typeface="Montserrat"/>
              <a:cs typeface="Montserrat"/>
              <a:sym typeface="Montserrat"/>
            </a:endParaRPr>
          </a:p>
        </p:txBody>
      </p:sp>
      <p:sp>
        <p:nvSpPr>
          <p:cNvPr id="2502" name="Google Shape;2502;p90"/>
          <p:cNvSpPr/>
          <p:nvPr/>
        </p:nvSpPr>
        <p:spPr>
          <a:xfrm>
            <a:off x="221374" y="961857"/>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238164" y="2068247"/>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237721" y="362071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91611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323822"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323064" y="215629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320404" y="3708761"/>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16751" y="19728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388683" y="4456922"/>
            <a:ext cx="1836234" cy="3976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903097"/>
            <a:ext cx="3630959" cy="39378"/>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Correlations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6207</TotalTime>
  <Words>5691</Words>
  <Application>Microsoft Office PowerPoint</Application>
  <PresentationFormat>On-screen Show (16:9)</PresentationFormat>
  <Paragraphs>209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Montserrat Black</vt:lpstr>
      <vt:lpstr>Source Sans Pro</vt:lpstr>
      <vt:lpstr>Montserrat Medium</vt:lpstr>
      <vt:lpstr>Montserrat Light</vt:lpstr>
      <vt:lpstr>Montserrat Thin</vt:lpstr>
      <vt:lpstr>Montserrat</vt:lpstr>
      <vt:lpstr>Arial (Body)</vt:lpstr>
      <vt:lpstr>Ariel</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317</cp:revision>
  <dcterms:modified xsi:type="dcterms:W3CDTF">2024-08-16T02:17:28Z</dcterms:modified>
</cp:coreProperties>
</file>